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234d5c714d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234d5c714d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d790b1f578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d790b1f578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3234d5c714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3234d5c714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d790b1f578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d790b1f578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234d5c714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234d5c714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d790b1f578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2d790b1f57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4" name="Google Shape;14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256233" y="4512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256233" y="4512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256233" y="4512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256233" y="4512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" type="body"/>
          </p:nvPr>
        </p:nvSpPr>
        <p:spPr>
          <a:xfrm>
            <a:off x="311700" y="8897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8256233" y="4512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6" name="Google Shape;26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256233" y="4512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2" type="sldNum"/>
          </p:nvPr>
        </p:nvSpPr>
        <p:spPr>
          <a:xfrm>
            <a:off x="8256233" y="4512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" name="Google Shape;33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4" name="Google Shape;34;p7"/>
          <p:cNvSpPr txBox="1"/>
          <p:nvPr>
            <p:ph idx="12" type="sldNum"/>
          </p:nvPr>
        </p:nvSpPr>
        <p:spPr>
          <a:xfrm>
            <a:off x="8256233" y="4512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7" name="Google Shape;37;p8"/>
          <p:cNvSpPr txBox="1"/>
          <p:nvPr>
            <p:ph idx="12" type="sldNum"/>
          </p:nvPr>
        </p:nvSpPr>
        <p:spPr>
          <a:xfrm>
            <a:off x="8256233" y="4512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1" name="Google Shape;41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2" name="Google Shape;42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3" name="Google Shape;43;p9"/>
          <p:cNvSpPr txBox="1"/>
          <p:nvPr>
            <p:ph idx="12" type="sldNum"/>
          </p:nvPr>
        </p:nvSpPr>
        <p:spPr>
          <a:xfrm>
            <a:off x="8256233" y="4512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6" name="Google Shape;46;p10"/>
          <p:cNvSpPr txBox="1"/>
          <p:nvPr>
            <p:ph idx="12" type="sldNum"/>
          </p:nvPr>
        </p:nvSpPr>
        <p:spPr>
          <a:xfrm>
            <a:off x="8256233" y="45124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8897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256233" y="45124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" name="Google Shape;9;p1"/>
          <p:cNvSpPr txBox="1"/>
          <p:nvPr>
            <p:ph idx="2" type="sldNum"/>
          </p:nvPr>
        </p:nvSpPr>
        <p:spPr>
          <a:xfrm>
            <a:off x="8256233" y="45124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" name="Google Shape;10;p1"/>
          <p:cNvSpPr/>
          <p:nvPr/>
        </p:nvSpPr>
        <p:spPr>
          <a:xfrm>
            <a:off x="7757925" y="3890300"/>
            <a:ext cx="1047000" cy="1015800"/>
          </a:xfrm>
          <a:prstGeom prst="flowChartConnector">
            <a:avLst/>
          </a:prstGeom>
          <a:solidFill>
            <a:srgbClr val="D1D8DF"/>
          </a:solidFill>
          <a:ln cap="flat" cmpd="sng" w="9525">
            <a:solidFill>
              <a:srgbClr val="1F497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11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7892791" y="4013438"/>
            <a:ext cx="777271" cy="7695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jeopardylabs.com/play/oak-grove-jeopardy-championship" TargetMode="External"/><Relationship Id="rId4" Type="http://schemas.openxmlformats.org/officeDocument/2006/relationships/image" Target="../media/image8.png"/><Relationship Id="rId5" Type="http://schemas.openxmlformats.org/officeDocument/2006/relationships/hyperlink" Target="http://www.youtube.com/watch?v=_WbMdH51AqU" TargetMode="External"/><Relationship Id="rId6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rca6WUQjRc4" TargetMode="External"/><Relationship Id="rId4" Type="http://schemas.openxmlformats.org/officeDocument/2006/relationships/image" Target="../media/image9.jpg"/><Relationship Id="rId5" Type="http://schemas.openxmlformats.org/officeDocument/2006/relationships/hyperlink" Target="http://www.youtube.com/watch?v=DykZEOV5wD4" TargetMode="External"/><Relationship Id="rId6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docs.google.com/document/d/1iwwrQf-qgmwBJ3I1yB6Dtkbd215Swo-dJesgaWPbXT4/edit?tab=t.0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0462" y="283125"/>
            <a:ext cx="3783076" cy="3783076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557550" y="4066200"/>
            <a:ext cx="72957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900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Brains Meet Buzzer Skills—and Coffee Fuels the Courage!</a:t>
            </a:r>
            <a:endParaRPr b="1" sz="2900">
              <a:solidFill>
                <a:srgbClr val="FFFF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descr="group project" id="59" name="Google Shape;59;p13" title="Jeopardy intro with host introduction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810217" y="3698700"/>
            <a:ext cx="653334" cy="36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/>
          <p:nvPr>
            <p:ph idx="1" type="subTitle"/>
          </p:nvPr>
        </p:nvSpPr>
        <p:spPr>
          <a:xfrm>
            <a:off x="416300" y="1190550"/>
            <a:ext cx="45288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31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"Education is not the filling of a pail, but the lighting of a fire."</a:t>
            </a:r>
            <a:endParaRPr b="1" sz="3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— William Butler Yeats</a:t>
            </a:r>
            <a:endParaRPr i="1" sz="45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76400" y="295975"/>
            <a:ext cx="3456876" cy="3456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/>
          <p:nvPr/>
        </p:nvSpPr>
        <p:spPr>
          <a:xfrm>
            <a:off x="707200" y="415727"/>
            <a:ext cx="7464250" cy="75050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FFFF00"/>
                </a:solidFill>
                <a:latin typeface="Times New Roman"/>
              </a:rPr>
              <a:t>Final Jeopardy</a:t>
            </a:r>
          </a:p>
        </p:txBody>
      </p:sp>
      <p:sp>
        <p:nvSpPr>
          <p:cNvPr id="71" name="Google Shape;71;p15"/>
          <p:cNvSpPr/>
          <p:nvPr/>
        </p:nvSpPr>
        <p:spPr>
          <a:xfrm>
            <a:off x="681800" y="1427666"/>
            <a:ext cx="7515042" cy="603485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chemeClr val="lt1"/>
                </a:solidFill>
                <a:latin typeface="Times New Roman"/>
              </a:rPr>
              <a:t>Effective Teaching Practices</a:t>
            </a:r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6675" y="2193675"/>
            <a:ext cx="2210650" cy="2210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/>
        </p:nvSpPr>
        <p:spPr>
          <a:xfrm>
            <a:off x="314325" y="49475"/>
            <a:ext cx="8285700" cy="295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br>
              <a:rPr b="1" lang="en" sz="23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" sz="23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Question:</a:t>
            </a:r>
            <a:br>
              <a:rPr b="1" lang="en" sz="23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lang="en" sz="230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This two-word phrase describes a teaching approach where educators act as facilitators, guiding students to construct their own understanding through inquiry, collaboration, and active participation.</a:t>
            </a:r>
            <a:endParaRPr b="1" sz="2300">
              <a:solidFill>
                <a:schemeClr val="accent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100">
              <a:solidFill>
                <a:schemeClr val="accent6"/>
              </a:solidFill>
            </a:endParaRPr>
          </a:p>
        </p:txBody>
      </p:sp>
      <p:sp>
        <p:nvSpPr>
          <p:cNvPr id="78" name="Google Shape;78;p16"/>
          <p:cNvSpPr txBox="1"/>
          <p:nvPr/>
        </p:nvSpPr>
        <p:spPr>
          <a:xfrm>
            <a:off x="314325" y="2637700"/>
            <a:ext cx="8582400" cy="18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3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Answer:  </a:t>
            </a:r>
            <a:r>
              <a:rPr b="1" lang="en" sz="39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student-centered?</a:t>
            </a:r>
            <a:endParaRPr b="1" sz="39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br>
              <a:rPr b="1" lang="en" sz="260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b="1" sz="26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9" name="Google Shape;79;p16" title="1 Minute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83876" y="3476700"/>
            <a:ext cx="1709675" cy="128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 title="Jeopardy! Theme Song [1 Hour]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25775" y="49475"/>
            <a:ext cx="1524000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7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84350" y="120150"/>
            <a:ext cx="4661982" cy="4838700"/>
          </a:xfrm>
          <a:prstGeom prst="rect">
            <a:avLst/>
          </a:prstGeom>
          <a:noFill/>
          <a:ln cap="flat" cmpd="sng" w="38100">
            <a:solidFill>
              <a:srgbClr val="980000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86" name="Google Shape;86;p17"/>
          <p:cNvSpPr/>
          <p:nvPr/>
        </p:nvSpPr>
        <p:spPr>
          <a:xfrm rot="-976278">
            <a:off x="456268" y="697127"/>
            <a:ext cx="1762896" cy="359447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>
                  <a:noFill/>
                </a:ln>
                <a:solidFill>
                  <a:srgbClr val="FFFF00"/>
                </a:solidFill>
                <a:latin typeface="Times New Roman"/>
              </a:rPr>
              <a:t>click on article</a:t>
            </a:r>
          </a:p>
        </p:txBody>
      </p:sp>
      <p:sp>
        <p:nvSpPr>
          <p:cNvPr id="87" name="Google Shape;87;p17"/>
          <p:cNvSpPr/>
          <p:nvPr/>
        </p:nvSpPr>
        <p:spPr>
          <a:xfrm>
            <a:off x="353350" y="1575825"/>
            <a:ext cx="1851000" cy="3675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/>
          <p:nvPr/>
        </p:nvSpPr>
        <p:spPr>
          <a:xfrm>
            <a:off x="561025" y="1391588"/>
            <a:ext cx="7848945" cy="1013701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chemeClr val="accent6"/>
                </a:solidFill>
                <a:latin typeface="Times New Roman"/>
              </a:rPr>
              <a:t>AI slide by Angie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 rotWithShape="1">
          <a:blip r:embed="rId3">
            <a:alphaModFix/>
          </a:blip>
          <a:srcRect b="1361" l="0" r="0" t="0"/>
          <a:stretch/>
        </p:blipFill>
        <p:spPr>
          <a:xfrm>
            <a:off x="1071050" y="152400"/>
            <a:ext cx="6663274" cy="477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